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33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ECA06-6612-48EE-AF89-B9185ADC074C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19EF5-24BB-4C20-B1D0-58D3C88C5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53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481AF-8F79-B3C0-DB17-7768F5A94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FE1B76A-C783-AD67-9B23-9F97F2AAFA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01FA053-2995-A19A-D5E2-C824C6F7B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190AE1-5466-9715-6D42-364D75065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48C17-9121-40C8-AA45-955F17A7A5A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3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881D90-DBA4-0298-BF99-F9852BC31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A4E6A9-1073-BAF9-A3CB-6D6D1CF98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DB9A5C-977B-E53D-A24C-DC2C8E0E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6EE-6ED6-4865-AF7E-EB9BB369D7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0E4B71-C5E2-AC94-4B92-3C1B34FA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D0C852-402F-D9B1-5D63-B7284AEF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C02E-03BE-418E-9EAC-4FB1E87AE6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90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D03988-5AEE-C590-3BA3-0EF156D0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62CD8D-D7BE-895B-C619-DD8D047C1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BC87BA-9DFC-75C4-ABB1-266C836D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6EE-6ED6-4865-AF7E-EB9BB369D7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D39A0B-211D-095E-2F6B-F9B36B80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71AA67-37A0-6C6C-C762-03F8FF86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C02E-03BE-418E-9EAC-4FB1E87AE6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74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0F10B0C-0B71-E80E-633F-4C290BB19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EDFE94-1174-B49E-9F41-7AE0AC311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425FAE-6BAC-DDE8-AA08-8574FF89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6EE-6ED6-4865-AF7E-EB9BB369D7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5D4297-354C-2AB5-5167-85EDD3778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2C08EE-033A-FDB4-7E7D-69336A34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C02E-03BE-418E-9EAC-4FB1E87AE6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4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2FEA15-1A8B-1A2A-8DF6-F70209E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505C3D-BE02-E9F6-6B0A-2DBF0AE0E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65E252-1CBE-DC32-347D-8980C43E1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6EE-6ED6-4865-AF7E-EB9BB369D7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11A010-8DF7-C8DC-40E2-91EA5EA8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07BD5A-A8D2-9F0F-F8DB-B0A68930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C02E-03BE-418E-9EAC-4FB1E87AE6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97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CE43D7-38F5-CFD0-8E89-6853B0E3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966441-8121-FA30-566F-EB3AB9570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82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50F99C-C429-6C72-50C9-68A2A75D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6EE-6ED6-4865-AF7E-EB9BB369D7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60A6D3-DEAA-7E3C-62B7-EFD34AF1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64466C-4899-A93F-B8D4-2046ACD9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C02E-03BE-418E-9EAC-4FB1E87AE6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18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61796-8F70-BA46-98FC-507608A7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D0DC3A-EC40-9F50-8A10-29DC57F98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FBA3B6-BB6A-B7EF-7694-47C36867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B5F60F-4873-93E8-6B75-F189ECD6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6EE-6ED6-4865-AF7E-EB9BB369D7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BE1ACD-CFAC-E253-8277-FD649F2E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EF6533-1F29-D3D2-B3E5-657D2FF45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C02E-03BE-418E-9EAC-4FB1E87AE6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1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4B587-8ADE-0787-6ABB-41C81F8F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FFF7BC-5140-F1C4-DD3C-DEE135688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1E9A37-0C2E-FBDF-19B6-43D636692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66566C-E704-FF21-8471-FC911875C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D0DDD1-DF24-16F0-0B43-147BE8C73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48578D4-55E1-19B2-59AA-F9286C84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6EE-6ED6-4865-AF7E-EB9BB369D7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250ACC-2CCE-ED4C-D683-E8F5DF96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D8AABF-6702-BA47-4DC2-3C0AE6D9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C02E-03BE-418E-9EAC-4FB1E87AE6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88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D0FC78-C356-31B8-555E-8639D12C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321742-7206-5ACB-842C-8FA49475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6EE-6ED6-4865-AF7E-EB9BB369D7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5668A7-6968-7294-3186-EBE701F1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0B5FE6-9448-5A70-0C87-7F5AEBC1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C02E-03BE-418E-9EAC-4FB1E87AE6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50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C2B248-C216-DCEC-098E-5351245A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6EE-6ED6-4865-AF7E-EB9BB369D7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5BDBC0-5A62-2943-7FBF-50BC6E6FA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7D7479-7756-2117-4640-E0CD73E4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C02E-03BE-418E-9EAC-4FB1E87AE6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77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DB753-7308-C07D-52C7-1487B64C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995661-B324-DD31-544F-20E5154E2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CAD5A5-56F6-7062-3683-DB0D73CC4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EEF41C-5B56-BBF3-8D59-386D774F5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6EE-6ED6-4865-AF7E-EB9BB369D7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CFFB17-675D-15AD-7162-EBB70AE5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EAC38E-5475-954B-110C-159A7A46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C02E-03BE-418E-9EAC-4FB1E87AE6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12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43CAF7-C385-E4E4-649F-A5C936AB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759A12-37E5-AD95-A60E-FF5812B20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6EE0E7-5D98-CFC1-69D3-1FA6D8A6C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6182EF-7A67-A857-1FA9-47DEBA63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6EE-6ED6-4865-AF7E-EB9BB369D7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315D9B-9AC1-8012-81DD-AACB707A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7F5B4B-F0E4-F4DB-56FA-C33FD5388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C02E-03BE-418E-9EAC-4FB1E87AE6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79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C198678-00CD-0B91-5FAE-1A3DFCFE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9FF498-7A08-B2CD-56BE-224FE5C28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5BD37D-FA1A-C5EA-2C4A-84F6CC0C6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CE56EE-6ED6-4865-AF7E-EB9BB369D74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A514B5-2DCE-78CA-C707-CE4693AE8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586A46-CF41-77BE-9800-7D28144C1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80C02E-03BE-418E-9EAC-4FB1E87AE6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50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40E0B-FBD7-E55D-0BF1-7843FE9AD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45938577-12DB-D498-F789-2DDEBEE15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176" y="5816599"/>
            <a:ext cx="1131776" cy="11312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12D04F3-D886-3D74-A7C8-8D60F4F263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50089" y="5739445"/>
            <a:ext cx="1131776" cy="1131255"/>
          </a:xfrm>
          <a:prstGeom prst="rect">
            <a:avLst/>
          </a:prstGeom>
        </p:spPr>
      </p:pic>
      <p:pic>
        <p:nvPicPr>
          <p:cNvPr id="7" name="Image 6" descr="Une image contenant Graphique, Bleu électrique&#10;&#10;Le contenu généré par l’IA peut être incorrect.">
            <a:extLst>
              <a:ext uri="{FF2B5EF4-FFF2-40B4-BE49-F238E27FC236}">
                <a16:creationId xmlns:a16="http://schemas.microsoft.com/office/drawing/2014/main" id="{BEE4C562-6BD2-D537-45E5-3743BFAB4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3480" y="3479"/>
            <a:ext cx="6870702" cy="686374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4FC02DC-5ECE-DC59-C4A4-87B50792BE0D}"/>
              </a:ext>
            </a:extLst>
          </p:cNvPr>
          <p:cNvSpPr txBox="1"/>
          <p:nvPr/>
        </p:nvSpPr>
        <p:spPr>
          <a:xfrm>
            <a:off x="2603240" y="1582974"/>
            <a:ext cx="70632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6FC0"/>
                </a:solidFill>
              </a:rPr>
              <a:t>Outils </a:t>
            </a:r>
          </a:p>
          <a:p>
            <a:r>
              <a:rPr lang="fr-FR" b="1" dirty="0">
                <a:solidFill>
                  <a:srgbClr val="006FC0"/>
                </a:solidFill>
              </a:rPr>
              <a:t>Tableau comparatif "Présentiel vs Distanciel" </a:t>
            </a:r>
          </a:p>
          <a:p>
            <a:r>
              <a:rPr lang="fr-FR" b="1" dirty="0">
                <a:solidFill>
                  <a:srgbClr val="006FC0"/>
                </a:solidFill>
              </a:rPr>
              <a:t>→ forces / faiblesses des deux modes.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DE849E8-3659-6379-9922-3E9D7BD8008D}"/>
              </a:ext>
            </a:extLst>
          </p:cNvPr>
          <p:cNvGrpSpPr/>
          <p:nvPr/>
        </p:nvGrpSpPr>
        <p:grpSpPr>
          <a:xfrm>
            <a:off x="3046712" y="419577"/>
            <a:ext cx="9204379" cy="1533518"/>
            <a:chOff x="3401285" y="260956"/>
            <a:chExt cx="8573668" cy="153351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433CFC1-74A0-E859-ED90-8F9803D65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3426" b="3426"/>
            <a:stretch/>
          </p:blipFill>
          <p:spPr>
            <a:xfrm>
              <a:off x="3401285" y="260956"/>
              <a:ext cx="907002" cy="9070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088A0E4-E5B7-CC52-F01F-6C701ECBAA3F}"/>
                </a:ext>
              </a:extLst>
            </p:cNvPr>
            <p:cNvSpPr txBox="1"/>
            <p:nvPr/>
          </p:nvSpPr>
          <p:spPr>
            <a:xfrm>
              <a:off x="4264929" y="317146"/>
              <a:ext cx="77100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rgbClr val="006FC0"/>
                  </a:solidFill>
                </a:rPr>
                <a:t>Étape 2 : Prendre conscience des avantages pour le représentant</a:t>
              </a:r>
            </a:p>
            <a:p>
              <a:endParaRPr lang="fr-FR" dirty="0"/>
            </a:p>
          </p:txBody>
        </p:sp>
      </p:grp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E691A889-5818-5357-6E5A-AB4188C5091C}"/>
              </a:ext>
            </a:extLst>
          </p:cNvPr>
          <p:cNvGraphicFramePr>
            <a:graphicFrameLocks noGrp="1"/>
          </p:cNvGraphicFramePr>
          <p:nvPr/>
        </p:nvGraphicFramePr>
        <p:xfrm>
          <a:off x="2621900" y="2618883"/>
          <a:ext cx="8102341" cy="3465627"/>
        </p:xfrm>
        <a:graphic>
          <a:graphicData uri="http://schemas.openxmlformats.org/drawingml/2006/table">
            <a:tbl>
              <a:tblPr/>
              <a:tblGrid>
                <a:gridCol w="2017579">
                  <a:extLst>
                    <a:ext uri="{9D8B030D-6E8A-4147-A177-3AD203B41FA5}">
                      <a16:colId xmlns:a16="http://schemas.microsoft.com/office/drawing/2014/main" val="2298531823"/>
                    </a:ext>
                  </a:extLst>
                </a:gridCol>
                <a:gridCol w="2690105">
                  <a:extLst>
                    <a:ext uri="{9D8B030D-6E8A-4147-A177-3AD203B41FA5}">
                      <a16:colId xmlns:a16="http://schemas.microsoft.com/office/drawing/2014/main" val="1218592418"/>
                    </a:ext>
                  </a:extLst>
                </a:gridCol>
                <a:gridCol w="3394657">
                  <a:extLst>
                    <a:ext uri="{9D8B030D-6E8A-4147-A177-3AD203B41FA5}">
                      <a16:colId xmlns:a16="http://schemas.microsoft.com/office/drawing/2014/main" val="65129640"/>
                    </a:ext>
                  </a:extLst>
                </a:gridCol>
              </a:tblGrid>
              <a:tr h="29369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Critère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Présentiel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Distanciel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98992"/>
                  </a:ext>
                </a:extLst>
              </a:tr>
              <a:tr h="52865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Relation humaine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difficile à créer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87670"/>
                  </a:ext>
                </a:extLst>
              </a:tr>
              <a:tr h="52865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Gain de temps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Faible (temps de déplacement)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fort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13811"/>
                  </a:ext>
                </a:extLst>
              </a:tr>
              <a:tr h="52865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Découverte de l’ouvrage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Feuilletage direct possible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Limité (PDF, visio)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32313"/>
                  </a:ext>
                </a:extLst>
              </a:tr>
              <a:tr h="52865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Flexibilité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Moins flexible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Très flexible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119289"/>
                  </a:ext>
                </a:extLst>
              </a:tr>
              <a:tr h="52865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Couverture géographique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Limitée à une zone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Large, plusieurs régions/jour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326235"/>
                  </a:ext>
                </a:extLst>
              </a:tr>
              <a:tr h="52865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 du libraire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dédié au rendez-vous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libraire gère le moment de lecture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681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5123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Personnalisé</PresentationFormat>
  <Paragraphs>26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Renaldo GALOFARO</dc:creator>
  <cp:lastModifiedBy>Renaldo GALOFARO</cp:lastModifiedBy>
  <cp:revision>1</cp:revision>
  <dcterms:created xsi:type="dcterms:W3CDTF">2026-02-24T16:49:43Z</dcterms:created>
  <dcterms:modified xsi:type="dcterms:W3CDTF">2026-02-24T16:49:43Z</dcterms:modified>
</cp:coreProperties>
</file>